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19" r:id="rId5"/>
    <p:sldId id="320" r:id="rId6"/>
    <p:sldId id="321" r:id="rId7"/>
    <p:sldId id="325" r:id="rId8"/>
    <p:sldId id="326" r:id="rId9"/>
    <p:sldId id="327" r:id="rId10"/>
    <p:sldId id="328" r:id="rId11"/>
    <p:sldId id="322" r:id="rId12"/>
    <p:sldId id="323" r:id="rId13"/>
  </p:sldIdLst>
  <p:sldSz cx="12192000" cy="6858000"/>
  <p:notesSz cx="6858000" cy="9144000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>
            <p14:sldId id="319"/>
            <p14:sldId id="320"/>
            <p14:sldId id="321"/>
            <p14:sldId id="325"/>
            <p14:sldId id="326"/>
            <p14:sldId id="327"/>
            <p14:sldId id="328"/>
            <p14:sldId id="322"/>
            <p14:sldId id="323"/>
          </p14:sldIdLst>
        </p14:section>
        <p14:section name="Exempelsidor" id="{B7755078-7B47-409F-83D8-E8599805967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BFA"/>
    <a:srgbClr val="F99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CB875-D393-4838-B7C3-E408618FF8EC}" v="27" dt="2023-01-24T13:16:53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4490" autoAdjust="0"/>
  </p:normalViewPr>
  <p:slideViewPr>
    <p:cSldViewPr snapToGrid="0">
      <p:cViewPr varScale="1">
        <p:scale>
          <a:sx n="56" d="100"/>
          <a:sy n="56" d="100"/>
        </p:scale>
        <p:origin x="1092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3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84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192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632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170619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4E97DA13-966E-0E1D-B726-5734EC70F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88"/>
          <a:stretch/>
        </p:blipFill>
        <p:spPr>
          <a:xfrm>
            <a:off x="4764086" y="-1"/>
            <a:ext cx="6424614" cy="6345239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2024-01-15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färgad bakgr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2024-01-15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/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/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000"/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000"/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92675" y="2022248"/>
            <a:ext cx="3474988" cy="2813502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53A5A50-F7F7-F33D-F10C-AFF8B90349D8}"/>
              </a:ext>
            </a:extLst>
          </p:cNvPr>
          <p:cNvSpPr txBox="1"/>
          <p:nvPr userDrawn="1"/>
        </p:nvSpPr>
        <p:spPr>
          <a:xfrm>
            <a:off x="5582051" y="6065427"/>
            <a:ext cx="1296237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9538E1A7-4B76-BCBC-3EE8-2255F38B1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944"/>
          <a:stretch/>
        </p:blipFill>
        <p:spPr>
          <a:xfrm>
            <a:off x="6225157" y="0"/>
            <a:ext cx="5966841" cy="6858000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36703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2024-01-15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0474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2024-01-15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0474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82" r:id="rId3"/>
    <p:sldLayoutId id="2147483683" r:id="rId4"/>
    <p:sldLayoutId id="2147483685" r:id="rId5"/>
    <p:sldLayoutId id="2147483693" r:id="rId6"/>
    <p:sldLayoutId id="2147483661" r:id="rId7"/>
    <p:sldLayoutId id="2147483687" r:id="rId8"/>
    <p:sldLayoutId id="2147483686" r:id="rId9"/>
    <p:sldLayoutId id="2147483662" r:id="rId10"/>
    <p:sldLayoutId id="2147483680" r:id="rId11"/>
    <p:sldLayoutId id="2147483681" r:id="rId12"/>
    <p:sldLayoutId id="2147483688" r:id="rId13"/>
    <p:sldLayoutId id="2147483668" r:id="rId14"/>
    <p:sldLayoutId id="2147483691" r:id="rId15"/>
    <p:sldLayoutId id="2147483664" r:id="rId16"/>
    <p:sldLayoutId id="2147483692" r:id="rId17"/>
    <p:sldLayoutId id="2147483665" r:id="rId18"/>
    <p:sldLayoutId id="2147483689" r:id="rId19"/>
    <p:sldLayoutId id="2147483674" r:id="rId20"/>
    <p:sldLayoutId id="2147483666" r:id="rId21"/>
    <p:sldLayoutId id="2147483667" r:id="rId22"/>
    <p:sldLayoutId id="2147483654" r:id="rId23"/>
    <p:sldLayoutId id="2147483684" r:id="rId24"/>
    <p:sldLayoutId id="2147483658" r:id="rId25"/>
    <p:sldLayoutId id="2147483677" r:id="rId26"/>
    <p:sldLayoutId id="2147483678" r:id="rId27"/>
    <p:sldLayoutId id="2147483671" r:id="rId28"/>
    <p:sldLayoutId id="2147483672" r:id="rId29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4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399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A558B65-096E-5E45-930C-2B8D8A2616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CA690013-042B-AC1B-BD0B-57C4C0F9F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634711"/>
          </a:xfrm>
        </p:spPr>
        <p:txBody>
          <a:bodyPr/>
          <a:lstStyle/>
          <a:p>
            <a:r>
              <a:rPr lang="sv-SE" dirty="0">
                <a:solidFill>
                  <a:schemeClr val="accent4"/>
                </a:solidFill>
              </a:rPr>
              <a:t>Arbetsskada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515E603-49BB-C400-93CD-2F719FF7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ED4C14F-28CE-8D31-C836-3E1050878D7D}"/>
              </a:ext>
            </a:extLst>
          </p:cNvPr>
          <p:cNvSpPr txBox="1"/>
          <p:nvPr/>
        </p:nvSpPr>
        <p:spPr>
          <a:xfrm>
            <a:off x="766763" y="1532534"/>
            <a:ext cx="6524686" cy="9856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anmälan vid arbetsskada kan göra skillnad. </a:t>
            </a:r>
          </a:p>
          <a:p>
            <a:r>
              <a:rPr lang="sv-S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till att ingen missar ersättning!</a:t>
            </a:r>
            <a:endParaRPr lang="sv-S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BE03BB98-F852-F810-5B9C-BD4D653636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571E086E-2813-7585-B1FE-8731FFCF5A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" b="88"/>
          <a:stretch/>
        </p:blipFill>
        <p:spPr>
          <a:xfrm>
            <a:off x="7410205" y="1119105"/>
            <a:ext cx="4781795" cy="5495965"/>
          </a:xfrm>
          <a:prstGeom prst="rect">
            <a:avLst/>
          </a:prstGeom>
        </p:spPr>
      </p:pic>
      <p:pic>
        <p:nvPicPr>
          <p:cNvPr id="2" name="Bild 1">
            <a:extLst>
              <a:ext uri="{FF2B5EF4-FFF2-40B4-BE49-F238E27FC236}">
                <a16:creationId xmlns:a16="http://schemas.microsoft.com/office/drawing/2014/main" id="{038D1E0F-FA8B-76C8-0A6C-13EFB69407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5215DDA6-66D2-0D96-D3E2-3F160D5483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sz="1600" dirty="0" err="1">
                <a:solidFill>
                  <a:schemeClr val="bg1"/>
                </a:solidFill>
              </a:rPr>
              <a:t>afa.se</a:t>
            </a:r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02C6D8E-0608-9698-BBBB-A95D6B94D251}"/>
              </a:ext>
            </a:extLst>
          </p:cNvPr>
          <p:cNvSpPr/>
          <p:nvPr/>
        </p:nvSpPr>
        <p:spPr>
          <a:xfrm>
            <a:off x="766761" y="1528008"/>
            <a:ext cx="2568742" cy="25687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EB105B3F-9048-CAFA-7F19-0905C38FAB2C}"/>
              </a:ext>
            </a:extLst>
          </p:cNvPr>
          <p:cNvSpPr/>
          <p:nvPr/>
        </p:nvSpPr>
        <p:spPr>
          <a:xfrm>
            <a:off x="3329055" y="1528008"/>
            <a:ext cx="2568742" cy="25687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F0A89DE-1AF0-5BBE-9500-5D11C3F79ECB}"/>
              </a:ext>
            </a:extLst>
          </p:cNvPr>
          <p:cNvSpPr/>
          <p:nvPr/>
        </p:nvSpPr>
        <p:spPr>
          <a:xfrm>
            <a:off x="5891349" y="1528008"/>
            <a:ext cx="2568742" cy="25687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2784EEB-0202-1EDC-1A36-146211819776}"/>
              </a:ext>
            </a:extLst>
          </p:cNvPr>
          <p:cNvSpPr/>
          <p:nvPr/>
        </p:nvSpPr>
        <p:spPr>
          <a:xfrm>
            <a:off x="8453643" y="1528008"/>
            <a:ext cx="2568742" cy="2568742"/>
          </a:xfrm>
          <a:prstGeom prst="rect">
            <a:avLst/>
          </a:prstGeom>
          <a:solidFill>
            <a:srgbClr val="F99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09D5799-C117-71CA-D656-638BE39B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2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C2A8A58B-C040-D21D-377E-47CC4F88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en arbetsskada?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1375A5-EFD8-15D6-68F2-6AFD983BE56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66761" y="4301285"/>
            <a:ext cx="2520000" cy="2160000"/>
          </a:xfrm>
        </p:spPr>
        <p:txBody>
          <a:bodyPr lIns="144000" rIns="144000" anchor="t" anchorCtr="0"/>
          <a:lstStyle/>
          <a:p>
            <a:pPr marL="0" indent="0">
              <a:buNone/>
            </a:pPr>
            <a:r>
              <a:rPr lang="sv-SE" sz="1600" dirty="0"/>
              <a:t>Ovanlig och oförutsedd händelse med kortvarigt förlopp, till exempel när någon faller, skär sig eller klämmer sig.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4924311-C9C5-E6D1-6372-17DF7A937381}"/>
              </a:ext>
            </a:extLst>
          </p:cNvPr>
          <p:cNvSpPr txBox="1"/>
          <p:nvPr/>
        </p:nvSpPr>
        <p:spPr>
          <a:xfrm>
            <a:off x="3329699" y="4301285"/>
            <a:ext cx="2520000" cy="2160000"/>
          </a:xfrm>
          <a:prstGeom prst="rect">
            <a:avLst/>
          </a:prstGeom>
          <a:noFill/>
        </p:spPr>
        <p:txBody>
          <a:bodyPr wrap="square" lIns="144000" tIns="0" rIns="144000" bIns="0" rtlCol="0" anchor="t" anchorCtr="0">
            <a:noAutofit/>
          </a:bodyPr>
          <a:lstStyle/>
          <a:p>
            <a:r>
              <a:rPr lang="sv-SE" sz="1600" dirty="0">
                <a:solidFill>
                  <a:schemeClr val="accent1"/>
                </a:solidFill>
              </a:rPr>
              <a:t>Olycksfall vid direkt färd till eller från arbetet.</a:t>
            </a:r>
            <a:endParaRPr lang="sv-SE" sz="1600" b="1" dirty="0">
              <a:solidFill>
                <a:schemeClr val="accent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2631E0E-443B-5586-89A1-2A36415B2898}"/>
              </a:ext>
            </a:extLst>
          </p:cNvPr>
          <p:cNvSpPr txBox="1"/>
          <p:nvPr/>
        </p:nvSpPr>
        <p:spPr>
          <a:xfrm>
            <a:off x="5892637" y="4301285"/>
            <a:ext cx="2520000" cy="2160000"/>
          </a:xfrm>
          <a:prstGeom prst="rect">
            <a:avLst/>
          </a:prstGeom>
          <a:noFill/>
        </p:spPr>
        <p:txBody>
          <a:bodyPr wrap="square" lIns="144000" tIns="0" rIns="144000" bIns="0" rtlCol="0" anchor="t" anchorCtr="0">
            <a:noAutofit/>
          </a:bodyPr>
          <a:lstStyle/>
          <a:p>
            <a:r>
              <a:rPr lang="sv-SE" sz="1600" dirty="0">
                <a:solidFill>
                  <a:schemeClr val="accent1"/>
                </a:solidFill>
              </a:rPr>
              <a:t>Sjukdom p.g.a. skadliga faktorer i arbetet, till exempel farliga ämnen, ensidigt arbete, tungt arbete eller olämpliga arbetsställningar.</a:t>
            </a:r>
          </a:p>
          <a:p>
            <a:pPr algn="ctr"/>
            <a:endParaRPr lang="sv-SE" sz="1600" b="1" dirty="0">
              <a:solidFill>
                <a:schemeClr val="accent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4CE7A2B-A3D0-6990-35C1-EB4FCD272FCB}"/>
              </a:ext>
            </a:extLst>
          </p:cNvPr>
          <p:cNvSpPr txBox="1"/>
          <p:nvPr/>
        </p:nvSpPr>
        <p:spPr>
          <a:xfrm>
            <a:off x="8455574" y="4301285"/>
            <a:ext cx="2520000" cy="2160000"/>
          </a:xfrm>
          <a:prstGeom prst="rect">
            <a:avLst/>
          </a:prstGeom>
          <a:noFill/>
        </p:spPr>
        <p:txBody>
          <a:bodyPr wrap="square" lIns="144000" tIns="0" rIns="144000" bIns="0" rtlCol="0" anchor="t" anchorCtr="0">
            <a:noAutofit/>
          </a:bodyPr>
          <a:lstStyle/>
          <a:p>
            <a:r>
              <a:rPr lang="sv-SE" sz="1600" dirty="0">
                <a:solidFill>
                  <a:schemeClr val="accent1"/>
                </a:solidFill>
              </a:rPr>
              <a:t>Smittsam sjukdom som man ådragit sig vid arbete, till exempel i laboratorium eller sjukvård.</a:t>
            </a:r>
          </a:p>
          <a:p>
            <a:pPr algn="ctr"/>
            <a:endParaRPr lang="sv-SE" sz="1600" b="1" dirty="0">
              <a:solidFill>
                <a:schemeClr val="accent1"/>
              </a:solidFill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3192DCE-BD5B-0602-58CA-0E1A92305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494" y="1807741"/>
            <a:ext cx="2009274" cy="2009274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CC96AD23-8A5B-9CEB-82B8-DAA62108A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1819" y="1672371"/>
            <a:ext cx="2280015" cy="2280015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8706A3FC-5FD0-6F1C-5EEC-D14566D19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0640" y="1672371"/>
            <a:ext cx="2280015" cy="228001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C75B8B83-0905-3E32-917E-7A6172AE8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9303" y="1672371"/>
            <a:ext cx="2280015" cy="2280015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B25E0D28-2849-06E4-4B8B-3462DE3A2D69}"/>
              </a:ext>
            </a:extLst>
          </p:cNvPr>
          <p:cNvSpPr txBox="1"/>
          <p:nvPr/>
        </p:nvSpPr>
        <p:spPr>
          <a:xfrm>
            <a:off x="911124" y="2485919"/>
            <a:ext cx="2255088" cy="6529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2000" b="1" dirty="0">
                <a:solidFill>
                  <a:schemeClr val="bg1"/>
                </a:solidFill>
              </a:rPr>
              <a:t>Olycksfall </a:t>
            </a:r>
            <a:br>
              <a:rPr lang="sv-SE" sz="2000" b="1" dirty="0">
                <a:solidFill>
                  <a:schemeClr val="bg1"/>
                </a:solidFill>
              </a:rPr>
            </a:br>
            <a:r>
              <a:rPr lang="sv-SE" sz="2000" b="1" dirty="0">
                <a:solidFill>
                  <a:schemeClr val="bg1"/>
                </a:solidFill>
              </a:rPr>
              <a:t>i arbetet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469E36E9-1170-B09E-601E-7F3576D08A8D}"/>
              </a:ext>
            </a:extLst>
          </p:cNvPr>
          <p:cNvSpPr txBox="1"/>
          <p:nvPr/>
        </p:nvSpPr>
        <p:spPr>
          <a:xfrm>
            <a:off x="3473851" y="2485919"/>
            <a:ext cx="2255088" cy="6529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2000" b="1" dirty="0">
                <a:solidFill>
                  <a:schemeClr val="bg1"/>
                </a:solidFill>
              </a:rPr>
              <a:t>Färdolycksfall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845EA643-D75B-69C8-B7D3-C0C0FE88A644}"/>
              </a:ext>
            </a:extLst>
          </p:cNvPr>
          <p:cNvSpPr txBox="1"/>
          <p:nvPr/>
        </p:nvSpPr>
        <p:spPr>
          <a:xfrm>
            <a:off x="6072672" y="2485919"/>
            <a:ext cx="2255088" cy="6529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2000" b="1" dirty="0">
                <a:solidFill>
                  <a:schemeClr val="bg1"/>
                </a:solidFill>
              </a:rPr>
              <a:t>Arbets-</a:t>
            </a:r>
            <a:br>
              <a:rPr lang="sv-SE" sz="2000" b="1" dirty="0">
                <a:solidFill>
                  <a:schemeClr val="bg1"/>
                </a:solidFill>
              </a:rPr>
            </a:br>
            <a:r>
              <a:rPr lang="sv-SE" sz="2000" b="1" dirty="0">
                <a:solidFill>
                  <a:schemeClr val="bg1"/>
                </a:solidFill>
              </a:rPr>
              <a:t>sjukdom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75996EBE-459B-EF93-052A-CE6FF7831A0E}"/>
              </a:ext>
            </a:extLst>
          </p:cNvPr>
          <p:cNvSpPr txBox="1"/>
          <p:nvPr/>
        </p:nvSpPr>
        <p:spPr>
          <a:xfrm>
            <a:off x="8611335" y="2485919"/>
            <a:ext cx="2255088" cy="6529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2000" b="1" dirty="0">
                <a:solidFill>
                  <a:schemeClr val="bg1"/>
                </a:solidFill>
              </a:rPr>
              <a:t>Smitta</a:t>
            </a:r>
          </a:p>
        </p:txBody>
      </p:sp>
    </p:spTree>
    <p:extLst>
      <p:ext uri="{BB962C8B-B14F-4D97-AF65-F5344CB8AC3E}">
        <p14:creationId xmlns:p14="http://schemas.microsoft.com/office/powerpoint/2010/main" val="274375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A32D73D-6608-18DD-7AA8-A24862249D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Arbetsgivaren ska enligt lag anmäla arbetsskada till Försäkringskassan.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482F39D-EB64-B293-9483-4EB4480F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3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E212B11-7E26-2165-972E-AB44D9A5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sv-SE" b="1" dirty="0"/>
              <a:t>Anmälan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09B2EA3-1389-DA1E-24B4-9659AB468F85}"/>
              </a:ext>
            </a:extLst>
          </p:cNvPr>
          <p:cNvSpPr txBox="1"/>
          <p:nvPr/>
        </p:nvSpPr>
        <p:spPr>
          <a:xfrm>
            <a:off x="766764" y="2535697"/>
            <a:ext cx="3847605" cy="1311908"/>
          </a:xfrm>
          <a:prstGeom prst="rect">
            <a:avLst/>
          </a:prstGeom>
          <a:noFill/>
          <a:ln w="22225" cap="rnd">
            <a:solidFill>
              <a:schemeClr val="accent1"/>
            </a:solidFill>
            <a:prstDash val="sysDot"/>
          </a:ln>
        </p:spPr>
        <p:txBody>
          <a:bodyPr wrap="none" lIns="180000" tIns="180000" rIns="180000" bIns="216000" rtlCol="0" anchor="ctr" anchorCtr="0">
            <a:noAutofit/>
          </a:bodyPr>
          <a:lstStyle/>
          <a:p>
            <a:r>
              <a:rPr lang="sv-SE" sz="2000" dirty="0">
                <a:solidFill>
                  <a:schemeClr val="accent1"/>
                </a:solidFill>
              </a:rPr>
              <a:t>Den anställda anmäler själv </a:t>
            </a:r>
            <a:br>
              <a:rPr lang="sv-SE" sz="2000" dirty="0">
                <a:solidFill>
                  <a:schemeClr val="accent1"/>
                </a:solidFill>
              </a:rPr>
            </a:br>
            <a:r>
              <a:rPr lang="sv-SE" sz="2000" dirty="0">
                <a:solidFill>
                  <a:schemeClr val="accent1"/>
                </a:solidFill>
              </a:rPr>
              <a:t>till </a:t>
            </a:r>
            <a:r>
              <a:rPr lang="sv-SE" sz="2000" dirty="0" err="1">
                <a:solidFill>
                  <a:schemeClr val="accent1"/>
                </a:solidFill>
              </a:rPr>
              <a:t>Afa</a:t>
            </a:r>
            <a:r>
              <a:rPr lang="sv-SE" sz="2000" dirty="0">
                <a:solidFill>
                  <a:schemeClr val="accent1"/>
                </a:solidFill>
              </a:rPr>
              <a:t> Försäkring på </a:t>
            </a:r>
            <a:br>
              <a:rPr lang="sv-SE" sz="2000" dirty="0">
                <a:solidFill>
                  <a:schemeClr val="accent1"/>
                </a:solidFill>
              </a:rPr>
            </a:br>
            <a:r>
              <a:rPr lang="sv-SE" sz="2000" b="1" dirty="0" err="1">
                <a:solidFill>
                  <a:schemeClr val="accent1"/>
                </a:solidFill>
              </a:rPr>
              <a:t>afaforsakring.se</a:t>
            </a:r>
            <a:endParaRPr lang="sv-SE" sz="2000" b="1" dirty="0">
              <a:solidFill>
                <a:schemeClr val="accent1"/>
              </a:solidFill>
            </a:endParaRPr>
          </a:p>
        </p:txBody>
      </p:sp>
      <p:pic>
        <p:nvPicPr>
          <p:cNvPr id="10" name="Bildobjekt 9" descr="En bild som visar klädsel, skärmbild, tecknad serie, person&#10;&#10;Automatiskt genererad beskrivning">
            <a:extLst>
              <a:ext uri="{FF2B5EF4-FFF2-40B4-BE49-F238E27FC236}">
                <a16:creationId xmlns:a16="http://schemas.microsoft.com/office/drawing/2014/main" id="{BD134DB8-93FF-883E-C97F-EB0287E5A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04" y="314327"/>
            <a:ext cx="59817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94133C-F171-8085-93CC-2D848F2A6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Försäkringskassan prövar en arbetsskada om de har något av följande att ersätta:</a:t>
            </a:r>
          </a:p>
          <a:p>
            <a:r>
              <a:rPr lang="sv-SE" dirty="0"/>
              <a:t>Tandvårdskostnader</a:t>
            </a:r>
          </a:p>
          <a:p>
            <a:r>
              <a:rPr lang="sv-SE" dirty="0"/>
              <a:t>Särskilda hjälpmedel</a:t>
            </a:r>
          </a:p>
          <a:p>
            <a:r>
              <a:rPr lang="sv-SE" dirty="0"/>
              <a:t>Sjukvård utomlands</a:t>
            </a:r>
          </a:p>
          <a:p>
            <a:r>
              <a:rPr lang="sv-SE" dirty="0"/>
              <a:t>Livränta</a:t>
            </a:r>
          </a:p>
          <a:p>
            <a:r>
              <a:rPr lang="sv-SE" dirty="0"/>
              <a:t>Begravningshjälp</a:t>
            </a:r>
          </a:p>
          <a:p>
            <a:r>
              <a:rPr lang="sv-SE" dirty="0"/>
              <a:t>Efterlevandeersättning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5FEB108-0F05-7B9C-BA3F-3C4CA6A5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397022E-9C8E-99DD-51D7-D53B4855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prövas en arbetsskada enligt lag?</a:t>
            </a:r>
            <a:br>
              <a:rPr lang="sv-SE" dirty="0"/>
            </a:b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1ADCAB8-49CC-7780-D19A-6EF46B11E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8335" y="398300"/>
            <a:ext cx="5862102" cy="58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2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94133C-F171-8085-93CC-2D848F2A6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Afa</a:t>
            </a:r>
            <a:r>
              <a:rPr lang="sv-SE" dirty="0"/>
              <a:t> Försäkring kan självständigt pröva en arbetsskada vid:</a:t>
            </a:r>
          </a:p>
          <a:p>
            <a:pPr lvl="0"/>
            <a:r>
              <a:rPr lang="sv-SE" dirty="0"/>
              <a:t>Olycksfall i arbetet</a:t>
            </a:r>
          </a:p>
          <a:p>
            <a:pPr lvl="0"/>
            <a:r>
              <a:rPr lang="sv-SE" dirty="0"/>
              <a:t>Färdolycksfall</a:t>
            </a:r>
          </a:p>
          <a:p>
            <a:pPr lvl="0"/>
            <a:r>
              <a:rPr lang="sv-SE" dirty="0"/>
              <a:t>Smitta (om besvär kvarstår efter 180 dagar)</a:t>
            </a:r>
          </a:p>
          <a:p>
            <a:pPr marL="0" lvl="0" indent="0">
              <a:buNone/>
            </a:pPr>
            <a:endParaRPr lang="sv-SE" dirty="0"/>
          </a:p>
          <a:p>
            <a:pPr marL="0" lvl="0" indent="0">
              <a:buNone/>
            </a:pPr>
            <a:r>
              <a:rPr lang="sv-SE" dirty="0"/>
              <a:t>Arbetssjukdomar ska som regel först godkännas av Försäkringskassan.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5FEB108-0F05-7B9C-BA3F-3C4CA6A5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5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397022E-9C8E-99DD-51D7-D53B4855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prövas en arbetsskada enligt avtal?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BC8B578-5C8E-28A8-3394-73A50FA61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9585" y="245747"/>
            <a:ext cx="59817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0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94133C-F171-8085-93CC-2D848F2A6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sv-SE" dirty="0"/>
              <a:t>Kostnader</a:t>
            </a:r>
          </a:p>
          <a:p>
            <a:pPr lvl="0"/>
            <a:r>
              <a:rPr lang="sv-SE" dirty="0"/>
              <a:t>Inkomstförlust</a:t>
            </a:r>
          </a:p>
          <a:p>
            <a:pPr lvl="0"/>
            <a:r>
              <a:rPr lang="sv-SE" dirty="0"/>
              <a:t>Sveda och värk</a:t>
            </a:r>
          </a:p>
          <a:p>
            <a:pPr lvl="0"/>
            <a:r>
              <a:rPr lang="sv-SE" dirty="0"/>
              <a:t>Kvarstående funktionsnedsättning </a:t>
            </a:r>
            <a:br>
              <a:rPr lang="sv-SE" dirty="0"/>
            </a:br>
            <a:r>
              <a:rPr lang="sv-SE" dirty="0"/>
              <a:t>och ärr</a:t>
            </a:r>
          </a:p>
          <a:p>
            <a:pPr lvl="0"/>
            <a:r>
              <a:rPr lang="sv-SE" dirty="0"/>
              <a:t>Ersättning till efterlevande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Vid färdolycksfall ersätts inte inkomstförlust.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5FEB108-0F05-7B9C-BA3F-3C4CA6A5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6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397022E-9C8E-99DD-51D7-D53B4855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</a:t>
            </a:r>
            <a:r>
              <a:rPr lang="sv-SE" dirty="0" err="1"/>
              <a:t>Afa</a:t>
            </a:r>
            <a:r>
              <a:rPr lang="sv-SE" dirty="0"/>
              <a:t> Försäkring </a:t>
            </a:r>
            <a:br>
              <a:rPr lang="sv-SE" dirty="0"/>
            </a:br>
            <a:r>
              <a:rPr lang="sv-SE" dirty="0"/>
              <a:t>ersätta?</a:t>
            </a:r>
            <a:br>
              <a:rPr lang="sv-SE" dirty="0"/>
            </a:br>
            <a:endParaRPr lang="sv-SE" dirty="0"/>
          </a:p>
        </p:txBody>
      </p:sp>
      <p:pic>
        <p:nvPicPr>
          <p:cNvPr id="7" name="Bildobjekt 6" descr="En bild som visar tecknad serie, illustration, konst, design&#10;&#10;Automatiskt genererad beskrivning">
            <a:extLst>
              <a:ext uri="{FF2B5EF4-FFF2-40B4-BE49-F238E27FC236}">
                <a16:creationId xmlns:a16="http://schemas.microsoft.com/office/drawing/2014/main" id="{6422F79D-C387-13DE-51C5-F9339646D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52" y="1079326"/>
            <a:ext cx="5357193" cy="53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A854C1-9CBE-4281-6C99-C71E0A73BE95}"/>
              </a:ext>
            </a:extLst>
          </p:cNvPr>
          <p:cNvSpPr/>
          <p:nvPr/>
        </p:nvSpPr>
        <p:spPr>
          <a:xfrm>
            <a:off x="6256421" y="-1"/>
            <a:ext cx="5935579" cy="68737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3CD9C90-FB73-8B3F-8F1B-55EB761A5085}"/>
              </a:ext>
            </a:extLst>
          </p:cNvPr>
          <p:cNvSpPr txBox="1">
            <a:spLocks/>
          </p:cNvSpPr>
          <p:nvPr/>
        </p:nvSpPr>
        <p:spPr>
          <a:xfrm>
            <a:off x="671763" y="421481"/>
            <a:ext cx="5329237" cy="781677"/>
          </a:xfrm>
          <a:prstGeom prst="rect">
            <a:avLst/>
          </a:prstGeom>
        </p:spPr>
        <p:txBody>
          <a:bodyPr/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Bruten underarm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547C74DD-123D-8B5C-6893-0FFFF1161E9E}"/>
              </a:ext>
            </a:extLst>
          </p:cNvPr>
          <p:cNvSpPr txBox="1">
            <a:spLocks/>
          </p:cNvSpPr>
          <p:nvPr/>
        </p:nvSpPr>
        <p:spPr>
          <a:xfrm>
            <a:off x="766764" y="1203159"/>
            <a:ext cx="5168816" cy="3477126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dirty="0"/>
              <a:t>Sjuksköterskan </a:t>
            </a:r>
            <a:r>
              <a:rPr lang="sv-SE" sz="1700" dirty="0" err="1"/>
              <a:t>Krystyna</a:t>
            </a:r>
            <a:r>
              <a:rPr lang="sv-SE" sz="1700" dirty="0"/>
              <a:t> ramlade i en trappa på sjukhuset och bröt vänster underarm.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sv-SE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Yrke: </a:t>
            </a:r>
            <a:r>
              <a:rPr lang="sv-SE" sz="1700" dirty="0"/>
              <a:t>Sjuksköterska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Ålder: </a:t>
            </a:r>
            <a:r>
              <a:rPr lang="sv-SE" sz="1700" dirty="0"/>
              <a:t>25 år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Månadslön: </a:t>
            </a:r>
            <a:r>
              <a:rPr lang="sv-SE" sz="1700" dirty="0"/>
              <a:t>40 000 kr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Sjukskrivning: </a:t>
            </a:r>
            <a:r>
              <a:rPr lang="sv-SE" sz="1700" dirty="0"/>
              <a:t>3 månader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Kostnader: </a:t>
            </a:r>
            <a:r>
              <a:rPr lang="sv-SE" sz="1700" dirty="0"/>
              <a:t>Läkarvård och mediciner </a:t>
            </a:r>
            <a:br>
              <a:rPr lang="sv-SE" sz="1700" dirty="0"/>
            </a:br>
            <a:r>
              <a:rPr lang="sv-SE" sz="1700" dirty="0"/>
              <a:t>på 1 200 kr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sv-SE" sz="1700" b="1" dirty="0"/>
              <a:t>Efter sjukskrivning: </a:t>
            </a:r>
            <a:r>
              <a:rPr lang="sv-SE" sz="1700" dirty="0"/>
              <a:t>Efter cirka 1 år </a:t>
            </a:r>
            <a:br>
              <a:rPr lang="sv-SE" sz="1700" dirty="0"/>
            </a:br>
            <a:r>
              <a:rPr lang="sv-SE" sz="1700" dirty="0"/>
              <a:t>bedöms </a:t>
            </a:r>
            <a:r>
              <a:rPr lang="sv-SE" sz="1700" dirty="0" err="1"/>
              <a:t>Krystyna</a:t>
            </a:r>
            <a:r>
              <a:rPr lang="sv-SE" sz="1700" dirty="0"/>
              <a:t> ha 5 % medicinsk </a:t>
            </a:r>
            <a:br>
              <a:rPr lang="sv-SE" sz="1700" dirty="0"/>
            </a:br>
            <a:r>
              <a:rPr lang="sv-SE" sz="1700" dirty="0"/>
              <a:t>invaliditet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BF2F2EC6-5F5E-3EA4-A633-A8F1EDDFFE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277461F1-3820-A18C-90D2-C0689ACD9A67}"/>
              </a:ext>
            </a:extLst>
          </p:cNvPr>
          <p:cNvSpPr/>
          <p:nvPr/>
        </p:nvSpPr>
        <p:spPr>
          <a:xfrm>
            <a:off x="0" y="5218383"/>
            <a:ext cx="6256421" cy="16553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AFCF4F44-6CDC-0963-EAD2-5802DC310BB8}"/>
              </a:ext>
            </a:extLst>
          </p:cNvPr>
          <p:cNvSpPr txBox="1">
            <a:spLocks/>
          </p:cNvSpPr>
          <p:nvPr/>
        </p:nvSpPr>
        <p:spPr>
          <a:xfrm>
            <a:off x="766764" y="5444356"/>
            <a:ext cx="4221560" cy="1146241"/>
          </a:xfrm>
          <a:prstGeom prst="rect">
            <a:avLst/>
          </a:prstGeom>
        </p:spPr>
        <p:txBody>
          <a:bodyPr lIns="0"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r>
              <a:rPr lang="sv-SE" sz="1800" b="1" dirty="0">
                <a:solidFill>
                  <a:schemeClr val="accent4"/>
                </a:solidFill>
              </a:rPr>
              <a:t>Ersättning från Afa Försäkring, den </a:t>
            </a:r>
            <a:r>
              <a:rPr lang="sv-SE" sz="1800" b="1">
                <a:solidFill>
                  <a:schemeClr val="accent4"/>
                </a:solidFill>
              </a:rPr>
              <a:t>kollektivavtalade arbetsskade-försäkringen </a:t>
            </a:r>
            <a:r>
              <a:rPr lang="sv-SE" sz="1800" b="1" dirty="0">
                <a:solidFill>
                  <a:schemeClr val="accent4"/>
                </a:solidFill>
              </a:rPr>
              <a:t>med ca 108 500 kr.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0D51ECC0-C84B-1338-9E6F-233B4ABB6851}"/>
              </a:ext>
            </a:extLst>
          </p:cNvPr>
          <p:cNvGrpSpPr/>
          <p:nvPr/>
        </p:nvGrpSpPr>
        <p:grpSpPr>
          <a:xfrm>
            <a:off x="4988324" y="3313391"/>
            <a:ext cx="2680373" cy="2680373"/>
            <a:chOff x="5332797" y="3714050"/>
            <a:chExt cx="2025387" cy="2047088"/>
          </a:xfrm>
        </p:grpSpPr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4BDBF025-9352-93B1-27BC-2450D0D48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332797" y="3714050"/>
              <a:ext cx="2025387" cy="2047088"/>
            </a:xfrm>
            <a:prstGeom prst="rect">
              <a:avLst/>
            </a:prstGeom>
          </p:spPr>
        </p:pic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5951B222-F552-4AAC-0594-59C53C520A93}"/>
                </a:ext>
              </a:extLst>
            </p:cNvPr>
            <p:cNvSpPr txBox="1"/>
            <p:nvPr/>
          </p:nvSpPr>
          <p:spPr>
            <a:xfrm>
              <a:off x="5394666" y="3860756"/>
              <a:ext cx="1907923" cy="187630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 </a:t>
              </a:r>
              <a:r>
                <a:rPr lang="sv-SE" sz="1700" b="1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Krystyna</a:t>
              </a:r>
              <a: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inte </a:t>
              </a:r>
              <a:b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gör någon anmälan </a:t>
              </a:r>
              <a:b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till </a:t>
              </a:r>
              <a:r>
                <a:rPr lang="sv-SE" sz="1700" b="1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Afa</a:t>
              </a:r>
              <a: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Försäkring </a:t>
              </a:r>
              <a:b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får hon ingen </a:t>
              </a:r>
              <a:b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v-SE" sz="17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ersättning.</a:t>
              </a:r>
            </a:p>
          </p:txBody>
        </p:sp>
      </p:grpSp>
      <p:pic>
        <p:nvPicPr>
          <p:cNvPr id="5" name="Bildobjekt 4">
            <a:extLst>
              <a:ext uri="{FF2B5EF4-FFF2-40B4-BE49-F238E27FC236}">
                <a16:creationId xmlns:a16="http://schemas.microsoft.com/office/drawing/2014/main" id="{272FF330-C114-424C-B025-86B0510CFF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6" t="16545" r="3512" b="3703"/>
          <a:stretch/>
        </p:blipFill>
        <p:spPr>
          <a:xfrm>
            <a:off x="7624456" y="812319"/>
            <a:ext cx="3650812" cy="547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4B5D8F-75D7-B2D7-6D9A-BDA00B61F9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1540" y="1592263"/>
            <a:ext cx="5754354" cy="3268495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Förnamn Efternamn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xx-xxx xx xx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 err="1">
                <a:solidFill>
                  <a:schemeClr val="bg1"/>
                </a:solidFill>
              </a:rPr>
              <a:t>förnamn.efternamn@domän.se</a:t>
            </a:r>
            <a:endParaRPr lang="sv-SE" dirty="0">
              <a:solidFill>
                <a:schemeClr val="bg1"/>
              </a:solidFill>
            </a:endParaRPr>
          </a:p>
          <a:p>
            <a:br>
              <a:rPr lang="sv-SE" b="1" dirty="0">
                <a:solidFill>
                  <a:schemeClr val="bg1"/>
                </a:solidFill>
              </a:rPr>
            </a:br>
            <a:r>
              <a:rPr lang="sv-SE" b="1" dirty="0" err="1">
                <a:solidFill>
                  <a:schemeClr val="bg1"/>
                </a:solidFill>
              </a:rPr>
              <a:t>Afa</a:t>
            </a:r>
            <a:r>
              <a:rPr lang="sv-SE" b="1" dirty="0">
                <a:solidFill>
                  <a:schemeClr val="bg1"/>
                </a:solidFill>
              </a:rPr>
              <a:t> Försäkrings kundcenter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0771-88 00 99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16FA5D-8D4F-F32E-8F56-0B1C63C014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F28687D-2A6A-73BC-88AE-3784669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541" y="421481"/>
            <a:ext cx="6109091" cy="1027907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Vem vet mer?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C37102-7FDB-5D5C-A3BE-EC94DCD2FE7D}"/>
              </a:ext>
            </a:extLst>
          </p:cNvPr>
          <p:cNvSpPr txBox="1">
            <a:spLocks/>
          </p:cNvSpPr>
          <p:nvPr/>
        </p:nvSpPr>
        <p:spPr>
          <a:xfrm>
            <a:off x="4111540" y="5687640"/>
            <a:ext cx="5754354" cy="294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18" rtl="0" eaLnBrk="1" latinLnBrk="0" hangingPunct="1">
              <a:lnSpc>
                <a:spcPct val="90000"/>
              </a:lnSpc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862138" indent="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lang="sv-SE"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073275" indent="-211138" algn="l" defTabSz="914418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b="1" dirty="0">
              <a:solidFill>
                <a:srgbClr val="F99B8F"/>
              </a:solidFill>
            </a:endParaRPr>
          </a:p>
        </p:txBody>
      </p:sp>
      <p:pic>
        <p:nvPicPr>
          <p:cNvPr id="12" name="Platshållare för bild 10">
            <a:extLst>
              <a:ext uri="{FF2B5EF4-FFF2-40B4-BE49-F238E27FC236}">
                <a16:creationId xmlns:a16="http://schemas.microsoft.com/office/drawing/2014/main" id="{927B9628-67A1-F765-B4CD-9F4D71DB1C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1" t="-9723" r="29380" b="-11552"/>
          <a:stretch/>
        </p:blipFill>
        <p:spPr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rgbClr val="C8EBFA"/>
          </a:solidFill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F71A5BC1-F7D7-605C-9405-AC2B673E96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11089041" y="404751"/>
            <a:ext cx="588221" cy="47625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B96AE880-6092-2E61-46F8-44CBBACE7CD9}"/>
              </a:ext>
            </a:extLst>
          </p:cNvPr>
          <p:cNvSpPr txBox="1"/>
          <p:nvPr/>
        </p:nvSpPr>
        <p:spPr>
          <a:xfrm>
            <a:off x="4111540" y="4182896"/>
            <a:ext cx="3847605" cy="1641474"/>
          </a:xfrm>
          <a:prstGeom prst="rect">
            <a:avLst/>
          </a:prstGeom>
          <a:noFill/>
          <a:ln w="22225" cap="rnd">
            <a:solidFill>
              <a:srgbClr val="F99B8F"/>
            </a:solidFill>
            <a:prstDash val="solid"/>
          </a:ln>
        </p:spPr>
        <p:txBody>
          <a:bodyPr wrap="none" lIns="251999" tIns="180000" rIns="180000" bIns="251999" rtlCol="0" anchor="ctr" anchorCtr="0"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Gör din anmälan på </a:t>
            </a:r>
            <a:br>
              <a:rPr lang="sv-SE" sz="2000" dirty="0">
                <a:solidFill>
                  <a:schemeClr val="bg1"/>
                </a:solidFill>
              </a:rPr>
            </a:br>
            <a:r>
              <a:rPr lang="sv-SE" sz="2000" b="1" dirty="0" err="1">
                <a:solidFill>
                  <a:schemeClr val="bg1"/>
                </a:solidFill>
              </a:rPr>
              <a:t>afaforsakring.se</a:t>
            </a:r>
            <a:endParaRPr lang="sv-SE" sz="2000" b="1" dirty="0">
              <a:solidFill>
                <a:schemeClr val="bg1"/>
              </a:solidFill>
            </a:endParaRPr>
          </a:p>
          <a:p>
            <a:endParaRPr lang="sv-SE" sz="2000" b="1" dirty="0">
              <a:solidFill>
                <a:schemeClr val="bg1"/>
              </a:solidFill>
            </a:endParaRPr>
          </a:p>
          <a:p>
            <a:r>
              <a:rPr lang="sv-SE" sz="2000" b="1" dirty="0">
                <a:solidFill>
                  <a:srgbClr val="F99B8F"/>
                </a:solidFill>
              </a:rPr>
              <a:t>Ingen ska missa ersättning!</a:t>
            </a:r>
          </a:p>
        </p:txBody>
      </p:sp>
    </p:spTree>
    <p:extLst>
      <p:ext uri="{BB962C8B-B14F-4D97-AF65-F5344CB8AC3E}">
        <p14:creationId xmlns:p14="http://schemas.microsoft.com/office/powerpoint/2010/main" val="5543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3318F1D-4941-B5E6-11CC-056C9D76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94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/>
        </a:solidFill>
      </a:spPr>
      <a:bodyPr wrap="square" lIns="0" tIns="0" rIns="0" bIns="0" rtlCol="0" anchor="ctr" anchorCtr="0">
        <a:noAutofit/>
      </a:bodyPr>
      <a:lstStyle>
        <a:defPPr algn="ctr">
          <a:defRPr sz="9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_ver6.potx" id="{300EE9FA-8155-445D-B30E-74E450A3FF21}" vid="{9523E240-7042-45B7-8EE7-9D16830BA79A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8" ma:contentTypeDescription="Skapa ett nytt dokument." ma:contentTypeScope="" ma:versionID="6d764eaf4d25be3ecfb19077317a676d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0baf940f24bde79dcb43cddcb6d4b150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231179-4540-4e85-b17d-263ab4a1732f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7532cd0-e888-47d6-8f58-db0210f25002"/>
    <ds:schemaRef ds:uri="http://schemas.openxmlformats.org/package/2006/metadata/core-properties"/>
    <ds:schemaRef ds:uri="http://www.w3.org/XML/1998/namespace"/>
    <ds:schemaRef ds:uri="10c3a147-0d64-46aa-a281-dc97358e837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25B180-E786-4B5B-97A3-91935BAF5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AfaFörsäkring_ver6</Template>
  <TotalTime>854</TotalTime>
  <Words>360</Words>
  <Application>Microsoft Office PowerPoint</Application>
  <PresentationFormat>Bredbild</PresentationFormat>
  <Paragraphs>67</Paragraphs>
  <Slides>9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1" baseType="lpstr">
      <vt:lpstr>Arial</vt:lpstr>
      <vt:lpstr>Afa Försäkring</vt:lpstr>
      <vt:lpstr>Arbetsskada</vt:lpstr>
      <vt:lpstr>Vad är en arbetsskada? </vt:lpstr>
      <vt:lpstr>Anmälan</vt:lpstr>
      <vt:lpstr>När prövas en arbetsskada enligt lag? </vt:lpstr>
      <vt:lpstr>När prövas en arbetsskada enligt avtal?</vt:lpstr>
      <vt:lpstr>Vad kan Afa Försäkring  ersätta? </vt:lpstr>
      <vt:lpstr>PowerPoint-presentation</vt:lpstr>
      <vt:lpstr>Vem vet mer?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Ljunggren</dc:creator>
  <cp:lastModifiedBy>Annelie Lindvall</cp:lastModifiedBy>
  <cp:revision>35</cp:revision>
  <dcterms:created xsi:type="dcterms:W3CDTF">2023-01-13T13:00:20Z</dcterms:created>
  <dcterms:modified xsi:type="dcterms:W3CDTF">2024-01-15T11:14:19Z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